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38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5.xml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slide" Target="../slides/slide4.xml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000" dirty="0"/>
            <a:t>The Goal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Find New Value</a:t>
          </a:r>
          <a:br>
            <a:rPr lang="en-US" sz="2500" dirty="0"/>
          </a:br>
          <a:r>
            <a:rPr lang="en-US" sz="2500" dirty="0"/>
            <a:t>in Mountains</a:t>
          </a:r>
          <a:br>
            <a:rPr lang="en-US" sz="2500" dirty="0"/>
          </a:br>
          <a:r>
            <a:rPr lang="en-US" sz="2500" dirty="0"/>
            <a:t> of Existing Data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000" dirty="0"/>
            <a:t>The 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baseline="0" dirty="0"/>
            <a:t>Utilization and Costs </a:t>
          </a:r>
          <a:br>
            <a:rPr lang="en-US" sz="2500" baseline="0" dirty="0"/>
          </a:br>
          <a:r>
            <a:rPr lang="en-US" sz="2500" baseline="0" dirty="0"/>
            <a:t>By Quarter and State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000" dirty="0"/>
            <a:t>How We Got There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Accessing</a:t>
          </a:r>
          <a:br>
            <a:rPr lang="en-US" sz="2500" dirty="0"/>
          </a:br>
          <a:r>
            <a:rPr lang="en-US" sz="2500" dirty="0"/>
            <a:t>Cleaning</a:t>
          </a:r>
          <a:br>
            <a:rPr lang="en-US" sz="2500" dirty="0"/>
          </a:br>
          <a:r>
            <a:rPr lang="en-US" sz="2500" dirty="0"/>
            <a:t>Extracting Insights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LinFactNeighborX="44009" custLinFactNeighborY="-4546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 custLinFactNeighborX="15773" custLinFactNeighborY="-58244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ScaleY="99727" custLinFactNeighborX="15773" custLinFactNeighborY="24918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LinFactNeighborX="30011" custLinFactNeighborY="-383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>
            <a:hlinkClick xmlns:r="http://schemas.openxmlformats.org/officeDocument/2006/relationships" r:id="rId5" action="ppaction://hlinksldjump"/>
          </dgm14:cNvPr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 custLinFactNeighborX="10610" custLinFactNeighborY="-49621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ScaleX="108963" custLinFactNeighborX="10610" custLinFactNeighborY="25520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LinFactNeighborX="-14410" custLinFactNeighborY="-3872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>
            <a:hlinkClick xmlns:r="http://schemas.openxmlformats.org/officeDocument/2006/relationships" r:id="rId8" action="ppaction://hlinksldjump"/>
          </dgm14:cNvPr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 custScaleX="120672" custLinFactNeighborX="-5182" custLinFactNeighborY="-49621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ScaleX="102616" custLinFactNeighborX="-4842" custLinFactNeighborY="25264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518593" y="692436"/>
          <a:ext cx="1096417" cy="1096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512076" y="2092343"/>
          <a:ext cx="3132622" cy="48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The Goal</a:t>
          </a:r>
        </a:p>
      </dsp:txBody>
      <dsp:txXfrm>
        <a:off x="512076" y="2092343"/>
        <a:ext cx="3132622" cy="485540"/>
      </dsp:txXfrm>
    </dsp:sp>
    <dsp:sp modelId="{DD091D0A-5A25-4241-91F3-18D32B0BDD4F}">
      <dsp:nvSpPr>
        <dsp:cNvPr id="0" name=""/>
        <dsp:cNvSpPr/>
      </dsp:nvSpPr>
      <dsp:spPr>
        <a:xfrm>
          <a:off x="512076" y="2927163"/>
          <a:ext cx="3132622" cy="56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Find New Value</a:t>
          </a:r>
          <a:br>
            <a:rPr lang="en-US" sz="2500" kern="1200" dirty="0"/>
          </a:br>
          <a:r>
            <a:rPr lang="en-US" sz="2500" kern="1200" dirty="0"/>
            <a:t>in Mountains</a:t>
          </a:r>
          <a:br>
            <a:rPr lang="en-US" sz="2500" kern="1200" dirty="0"/>
          </a:br>
          <a:r>
            <a:rPr lang="en-US" sz="2500" kern="1200" dirty="0"/>
            <a:t> of Existing Data</a:t>
          </a:r>
        </a:p>
      </dsp:txBody>
      <dsp:txXfrm>
        <a:off x="512076" y="2927163"/>
        <a:ext cx="3132622" cy="560696"/>
      </dsp:txXfrm>
    </dsp:sp>
    <dsp:sp modelId="{210823F6-AC1A-46E3-9D99-A319DF497539}">
      <dsp:nvSpPr>
        <dsp:cNvPr id="0" name=""/>
        <dsp:cNvSpPr/>
      </dsp:nvSpPr>
      <dsp:spPr>
        <a:xfrm>
          <a:off x="5186336" y="769865"/>
          <a:ext cx="1096417" cy="1096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4171559" y="2133828"/>
          <a:ext cx="3132622" cy="48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The Data</a:t>
          </a:r>
        </a:p>
      </dsp:txBody>
      <dsp:txXfrm>
        <a:off x="4171559" y="2133828"/>
        <a:ext cx="3132622" cy="485540"/>
      </dsp:txXfrm>
    </dsp:sp>
    <dsp:sp modelId="{7CD40649-A74C-4AD8-B9D0-2573A1955C91}">
      <dsp:nvSpPr>
        <dsp:cNvPr id="0" name=""/>
        <dsp:cNvSpPr/>
      </dsp:nvSpPr>
      <dsp:spPr>
        <a:xfrm>
          <a:off x="4031171" y="2929396"/>
          <a:ext cx="3413399" cy="56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Utilization and Costs </a:t>
          </a:r>
          <a:br>
            <a:rPr lang="en-US" sz="2500" kern="1200" baseline="0" dirty="0"/>
          </a:br>
          <a:r>
            <a:rPr lang="en-US" sz="2500" kern="1200" baseline="0" dirty="0"/>
            <a:t>By Quarter and State</a:t>
          </a:r>
        </a:p>
      </dsp:txBody>
      <dsp:txXfrm>
        <a:off x="4031171" y="2929396"/>
        <a:ext cx="3413399" cy="562230"/>
      </dsp:txXfrm>
    </dsp:sp>
    <dsp:sp modelId="{B0A3ABD2-C471-4A21-8AEF-3843C86919E1}">
      <dsp:nvSpPr>
        <dsp:cNvPr id="0" name=""/>
        <dsp:cNvSpPr/>
      </dsp:nvSpPr>
      <dsp:spPr>
        <a:xfrm>
          <a:off x="8844304" y="765950"/>
          <a:ext cx="1096417" cy="1096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498075" y="2133828"/>
          <a:ext cx="3780198" cy="48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How We Got There</a:t>
          </a:r>
        </a:p>
      </dsp:txBody>
      <dsp:txXfrm>
        <a:off x="7498075" y="2133828"/>
        <a:ext cx="3780198" cy="485540"/>
      </dsp:txXfrm>
    </dsp:sp>
    <dsp:sp modelId="{6418EBED-F111-425B-8EE2-06B8B2297A68}">
      <dsp:nvSpPr>
        <dsp:cNvPr id="0" name=""/>
        <dsp:cNvSpPr/>
      </dsp:nvSpPr>
      <dsp:spPr>
        <a:xfrm>
          <a:off x="7791539" y="2927957"/>
          <a:ext cx="3214572" cy="56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Accessing</a:t>
          </a:r>
          <a:br>
            <a:rPr lang="en-US" sz="2500" kern="1200" dirty="0"/>
          </a:br>
          <a:r>
            <a:rPr lang="en-US" sz="2500" kern="1200" dirty="0"/>
            <a:t>Cleaning</a:t>
          </a:r>
          <a:br>
            <a:rPr lang="en-US" sz="2500" kern="1200" dirty="0"/>
          </a:br>
          <a:r>
            <a:rPr lang="en-US" sz="2500" kern="1200" dirty="0"/>
            <a:t>Extracting Insights</a:t>
          </a:r>
        </a:p>
      </dsp:txBody>
      <dsp:txXfrm>
        <a:off x="7791539" y="2927957"/>
        <a:ext cx="3214572" cy="562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Jeff-Winchell/Medicaid-Drug-Utilization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Worth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Jeff Winchell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13" y="622789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Medicaid Drug Utilization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929576"/>
              </p:ext>
            </p:extLst>
          </p:nvPr>
        </p:nvGraphicFramePr>
        <p:xfrm>
          <a:off x="361950" y="1743075"/>
          <a:ext cx="11458575" cy="453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3DFE2612-E695-4538-B0A2-B7C3B6DBD0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B2D-6B22-4F58-934A-BC670B9F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Medicaid Drug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E91C6-8DA1-48CE-B54B-9CEDA470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888" y="1885950"/>
            <a:ext cx="3300984" cy="764782"/>
          </a:xfrm>
        </p:spPr>
        <p:txBody>
          <a:bodyPr/>
          <a:lstStyle/>
          <a:p>
            <a:r>
              <a:rPr lang="en-US" sz="3000" dirty="0"/>
              <a:t>Cost and 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8B098-134C-4B81-8B2D-08E232B4E5A7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42889" y="2768111"/>
            <a:ext cx="3524250" cy="331836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Fee-For-Service or Managed Care Org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Reimbursed Amount:</a:t>
            </a:r>
            <a:br>
              <a:rPr lang="en-US" sz="2500" dirty="0"/>
            </a:br>
            <a:r>
              <a:rPr lang="en-US" sz="2500" dirty="0"/>
              <a:t>Medicaid or 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Prescription Count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Units Prescribed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FCA5A-7E36-4FC5-9EE9-B6CC0367F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000" dirty="0"/>
              <a:t>Drug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1AE0D-2B95-41EF-BECA-77C53780C1B8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54880" y="2768112"/>
            <a:ext cx="3300984" cy="302308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Unique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Product Name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500" dirty="0"/>
              <a:t>Manufacturer</a:t>
            </a:r>
            <a:br>
              <a:rPr lang="en-US" sz="2500" dirty="0"/>
            </a:br>
            <a:r>
              <a:rPr lang="en-US" sz="2500" dirty="0"/>
              <a:t>(Derived Data)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2885FE-6827-470F-904E-E739CC9D04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29600" y="1885950"/>
            <a:ext cx="3300984" cy="764782"/>
          </a:xfrm>
        </p:spPr>
        <p:txBody>
          <a:bodyPr/>
          <a:lstStyle/>
          <a:p>
            <a:r>
              <a:rPr lang="en-US" sz="3000" dirty="0"/>
              <a:t>Where and When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7505EC-05C3-4216-A455-4D9B7D4FE7E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183880" y="2768110"/>
            <a:ext cx="3772991" cy="393749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Quarterly since 1991</a:t>
            </a:r>
            <a:br>
              <a:rPr lang="en-US" sz="2500" dirty="0"/>
            </a:br>
            <a:r>
              <a:rPr lang="en-US" sz="2500" dirty="0"/>
              <a:t>(Prototype uses 2016,2018,2020 – 15 million records)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dirty="0"/>
              <a:t>State Population </a:t>
            </a:r>
            <a:br>
              <a:rPr lang="en-US" sz="2500" dirty="0"/>
            </a:br>
            <a:r>
              <a:rPr lang="en-US" sz="2500" dirty="0"/>
              <a:t>by Year</a:t>
            </a:r>
            <a:br>
              <a:rPr lang="en-US" sz="2500" dirty="0"/>
            </a:br>
            <a:r>
              <a:rPr lang="en-US" sz="2500" dirty="0"/>
              <a:t>(Derived Data)</a:t>
            </a:r>
          </a:p>
        </p:txBody>
      </p:sp>
    </p:spTree>
    <p:extLst>
      <p:ext uri="{BB962C8B-B14F-4D97-AF65-F5344CB8AC3E}">
        <p14:creationId xmlns:p14="http://schemas.microsoft.com/office/powerpoint/2010/main" val="345862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87BF-F81F-445B-BA4B-74196FB01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3738"/>
            <a:ext cx="3387725" cy="544512"/>
          </a:xfrm>
        </p:spPr>
        <p:txBody>
          <a:bodyPr>
            <a:normAutofit/>
          </a:bodyPr>
          <a:lstStyle/>
          <a:p>
            <a:r>
              <a:rPr lang="en-US" sz="3000" dirty="0"/>
              <a:t>Steps to Get There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5AF88-D724-4D2A-B575-F713973FD9F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76713" y="596900"/>
            <a:ext cx="8015287" cy="5094288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Download data from Medicaid.gov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Import data into SQL Server table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Remove records summarizing very few users (privacy issue)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Remove redundant derived columns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Add lookup tables: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	state population by year from census.gov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	Manufacturer of drug code from fda.gov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500" dirty="0"/>
              <a:t>Manually add missing manufacturer name/drug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6" name="Picture Placeholder 5" descr="A close-up of a piano&#10;&#10;Description automatically generated with medium confidence">
            <a:extLst>
              <a:ext uri="{FF2B5EF4-FFF2-40B4-BE49-F238E27FC236}">
                <a16:creationId xmlns:a16="http://schemas.microsoft.com/office/drawing/2014/main" id="{68EB05EA-7A8E-443D-AE74-90F7C452661A}"/>
              </a:ext>
            </a:extLst>
          </p:cNvPr>
          <p:cNvPicPr preferRelativeResize="0"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-45106" r="-45106"/>
          <a:stretch/>
        </p:blipFill>
        <p:spPr>
          <a:xfrm>
            <a:off x="-1556425" y="1400199"/>
            <a:ext cx="6648450" cy="23812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2CC2C-B065-44E3-BCC4-04C87F69ED92}"/>
              </a:ext>
            </a:extLst>
          </p:cNvPr>
          <p:cNvSpPr txBox="1"/>
          <p:nvPr/>
        </p:nvSpPr>
        <p:spPr>
          <a:xfrm>
            <a:off x="574557" y="5853137"/>
            <a:ext cx="11165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Collection of concise programs:</a:t>
            </a:r>
            <a:br>
              <a:rPr lang="en-US" sz="3000" dirty="0"/>
            </a:br>
            <a:r>
              <a:rPr lang="en-US" sz="3000" dirty="0">
                <a:hlinkClick r:id="rId3"/>
              </a:rPr>
              <a:t>http://Github.com/Jeff-Winchell/Medicaid-Drug-Utilization</a:t>
            </a: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3157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3B2C-E98D-4F82-BE3C-07A78708F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6034" y="4494314"/>
            <a:ext cx="10355263" cy="1985963"/>
          </a:xfrm>
        </p:spPr>
        <p:txBody>
          <a:bodyPr>
            <a:normAutofit/>
          </a:bodyPr>
          <a:lstStyle/>
          <a:p>
            <a:r>
              <a:rPr lang="en-US" sz="3000" dirty="0"/>
              <a:t>After much curious playing with ad-hoc SQL queries </a:t>
            </a:r>
            <a:br>
              <a:rPr lang="en-US" sz="3000" dirty="0"/>
            </a:br>
            <a:r>
              <a:rPr lang="en-US" sz="3000" dirty="0"/>
              <a:t>three queries emerge, presented via Power BI dashboard…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8" name="Picture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E71FF6-622A-4DE0-8658-32F94AB548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-3586" r="-3586"/>
          <a:stretch/>
        </p:blipFill>
        <p:spPr>
          <a:xfrm>
            <a:off x="3359150" y="161925"/>
            <a:ext cx="8832850" cy="31638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690730-8BCC-4154-96BB-D658608B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1" y="844789"/>
            <a:ext cx="2857500" cy="32861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56C753B-6EA2-42DD-BB8A-D048BB158BD8}"/>
              </a:ext>
            </a:extLst>
          </p:cNvPr>
          <p:cNvSpPr txBox="1">
            <a:spLocks/>
          </p:cNvSpPr>
          <p:nvPr/>
        </p:nvSpPr>
        <p:spPr>
          <a:xfrm>
            <a:off x="-15358" y="162316"/>
            <a:ext cx="3388659" cy="5434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Steps to Get There</a:t>
            </a:r>
          </a:p>
        </p:txBody>
      </p:sp>
    </p:spTree>
    <p:extLst>
      <p:ext uri="{BB962C8B-B14F-4D97-AF65-F5344CB8AC3E}">
        <p14:creationId xmlns:p14="http://schemas.microsoft.com/office/powerpoint/2010/main" val="392769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83DFC-7B4A-454F-B0BD-EC1B8FC233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Do some drugs show extreme utilization growth?</a:t>
            </a:r>
          </a:p>
        </p:txBody>
      </p:sp>
      <p:pic>
        <p:nvPicPr>
          <p:cNvPr id="14" name="Picture Placeholder 13" descr="Table&#10;&#10;Description automatically generated">
            <a:extLst>
              <a:ext uri="{FF2B5EF4-FFF2-40B4-BE49-F238E27FC236}">
                <a16:creationId xmlns:a16="http://schemas.microsoft.com/office/drawing/2014/main" id="{A2EC10E5-FB20-4468-B907-2BC55E09482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-13740" b="-13740"/>
          <a:stretch/>
        </p:blipFill>
        <p:spPr>
          <a:xfrm>
            <a:off x="291830" y="643467"/>
            <a:ext cx="11543489" cy="30380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E7990-7D0C-4C79-BD37-07A7CC00FA5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39768" y="3941064"/>
            <a:ext cx="6430560" cy="266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buNone/>
            </a:pPr>
            <a:r>
              <a:rPr lang="en-US" sz="3000" dirty="0"/>
              <a:t>Further exploration of those specific drugs could be valuable to see how much is due to medical efficacy vs. financial concerns.</a:t>
            </a:r>
          </a:p>
        </p:txBody>
      </p:sp>
    </p:spTree>
    <p:extLst>
      <p:ext uri="{BB962C8B-B14F-4D97-AF65-F5344CB8AC3E}">
        <p14:creationId xmlns:p14="http://schemas.microsoft.com/office/powerpoint/2010/main" val="398872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83DFC-7B4A-454F-B0BD-EC1B8FC233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Do some manufacturers</a:t>
            </a:r>
            <a:b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</a:br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drive utilization growth?</a:t>
            </a:r>
          </a:p>
        </p:txBody>
      </p:sp>
      <p:pic>
        <p:nvPicPr>
          <p:cNvPr id="16" name="Picture Placeholder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E17E227-F855-4ED6-AFE7-D8640C43C78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-14579" b="-14579"/>
          <a:stretch/>
        </p:blipFill>
        <p:spPr>
          <a:xfrm>
            <a:off x="239602" y="643467"/>
            <a:ext cx="11613369" cy="30380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E7990-7D0C-4C79-BD37-07A7CC00FA5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39768" y="3942945"/>
            <a:ext cx="6430560" cy="25097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6900" indent="0">
              <a:buNone/>
            </a:pPr>
            <a:r>
              <a:rPr lang="en-US" sz="3000" dirty="0"/>
              <a:t>Further exploration of those specific drugs could be valuable to see how much is due to medical efficacy vs. financial concerns.</a:t>
            </a:r>
          </a:p>
        </p:txBody>
      </p:sp>
    </p:spTree>
    <p:extLst>
      <p:ext uri="{BB962C8B-B14F-4D97-AF65-F5344CB8AC3E}">
        <p14:creationId xmlns:p14="http://schemas.microsoft.com/office/powerpoint/2010/main" val="424760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83DFC-7B4A-454F-B0BD-EC1B8FC233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Do regional practices lead to different patterns of drug usage?</a:t>
            </a:r>
          </a:p>
        </p:txBody>
      </p:sp>
      <p:pic>
        <p:nvPicPr>
          <p:cNvPr id="9" name="Picture Placeholder 8" descr="Table&#10;&#10;Description automatically generated">
            <a:extLst>
              <a:ext uri="{FF2B5EF4-FFF2-40B4-BE49-F238E27FC236}">
                <a16:creationId xmlns:a16="http://schemas.microsoft.com/office/drawing/2014/main" id="{2F0EC568-3D30-4BCC-B0DF-03524AFC16C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l="-6301" r="-5676"/>
          <a:stretch/>
        </p:blipFill>
        <p:spPr>
          <a:xfrm>
            <a:off x="-73348" y="643467"/>
            <a:ext cx="12265347" cy="30380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E7990-7D0C-4C79-BD37-07A7CC00FA5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39768" y="3941064"/>
            <a:ext cx="6430560" cy="1850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6900" indent="0">
              <a:buNone/>
            </a:pPr>
            <a:r>
              <a:rPr lang="en-US" sz="3000" dirty="0"/>
              <a:t>If so, what are the causes?</a:t>
            </a:r>
            <a:br>
              <a:rPr lang="en-US" sz="3000" dirty="0"/>
            </a:br>
            <a:r>
              <a:rPr lang="en-US" sz="3000" dirty="0"/>
              <a:t>What caused major utilization growth in 2018 vs. 2016 in Louisiana?</a:t>
            </a:r>
          </a:p>
        </p:txBody>
      </p:sp>
    </p:spTree>
    <p:extLst>
      <p:ext uri="{BB962C8B-B14F-4D97-AF65-F5344CB8AC3E}">
        <p14:creationId xmlns:p14="http://schemas.microsoft.com/office/powerpoint/2010/main" val="2820100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{28B6CA26-6FD3-48A1-B5F1-E8B234A63831}tf11665031_win32</Template>
  <TotalTime>271</TotalTime>
  <Words>294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Nova</vt:lpstr>
      <vt:lpstr>Arial Nova Light</vt:lpstr>
      <vt:lpstr>Wingdings 2</vt:lpstr>
      <vt:lpstr>SlateVTI</vt:lpstr>
      <vt:lpstr>Data Worth Exploring</vt:lpstr>
      <vt:lpstr>Medicaid Drug Utilization</vt:lpstr>
      <vt:lpstr>PowerPoint Presentation</vt:lpstr>
      <vt:lpstr>Medicaid Drug Data</vt:lpstr>
      <vt:lpstr>Steps to Get There</vt:lpstr>
      <vt:lpstr>After much curious playing with ad-hoc SQL queries  three queries emerge, presented via Power BI dashboard… </vt:lpstr>
      <vt:lpstr>Do some drugs show extreme utilization growth?</vt:lpstr>
      <vt:lpstr>Do some manufacturers drive utilization growth?</vt:lpstr>
      <vt:lpstr>Do regional practices lead to different patterns of drug usage?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Worth Exploring</dc:title>
  <dc:creator>Jeff Winchell</dc:creator>
  <cp:lastModifiedBy>Jeff Winchell</cp:lastModifiedBy>
  <cp:revision>4</cp:revision>
  <dcterms:created xsi:type="dcterms:W3CDTF">2021-07-20T03:49:32Z</dcterms:created>
  <dcterms:modified xsi:type="dcterms:W3CDTF">2021-07-20T08:20:56Z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